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65" r:id="rId5"/>
    <p:sldId id="257" r:id="rId6"/>
    <p:sldId id="258" r:id="rId7"/>
    <p:sldId id="259" r:id="rId8"/>
    <p:sldId id="260" r:id="rId9"/>
    <p:sldId id="261" r:id="rId10"/>
    <p:sldId id="262" r:id="rId11"/>
    <p:sldId id="263" r:id="rId12"/>
    <p:sldId id="264" r:id="rId13"/>
    <p:sldId id="266" r:id="rId1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Mrs S Ward" initials="MSW" lastIdx="2" clrIdx="0">
    <p:extLst>
      <p:ext uri="{19B8F6BF-5375-455C-9EA6-DF929625EA0E}">
        <p15:presenceInfo xmlns:p15="http://schemas.microsoft.com/office/powerpoint/2012/main" userId="S::Sheena.Ward@consilium-at.com::241bde2a-a3fc-4db4-ae65-f642cc836fc7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4A641BB-D2BC-4943-8F55-6AFA492AB560}" v="3" dt="2022-11-21T13:50:41.534"/>
    <p1510:client id="{83C66898-3944-B8CC-6D81-530F687AB027}" v="27" dt="2022-11-21T13:54:16.684"/>
    <p1510:client id="{BFF10A8E-181A-F49B-2138-D1F84C49CD6E}" v="22" dt="2022-11-21T13:27:56.123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83" d="100"/>
          <a:sy n="83" d="100"/>
        </p:scale>
        <p:origin x="643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commentAuthors" Target="commentAuthors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D11E46-3A88-3F54-D712-C958AF45762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EC6F82D-7CF7-ED77-2F7C-DFD4308EF10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364182D-D010-6EF0-AFE7-B7A62679D9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6F33E-3A2F-4204-ACF1-7F261C098C11}" type="datetimeFigureOut">
              <a:rPr lang="en-GB" smtClean="0"/>
              <a:t>01/10/2024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30656C-00E7-F547-0333-BE86E0C1F7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6F24B20-4EE6-7B16-4BC7-1D7F1E7570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0074E-368A-4A0B-A129-9829057CB1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27963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FA4318-1EE5-3AE8-C1AF-F26E92F0AF9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335B13-5F1B-88AE-EB30-EC2B12117D4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C8E28-5C33-7476-EEF6-1AB4B10051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6F33E-3A2F-4204-ACF1-7F261C098C11}" type="datetimeFigureOut">
              <a:rPr lang="en-GB" smtClean="0"/>
              <a:t>01/10/2024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CC37ED-052D-F12F-79CD-F9BD561F63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7A850DB-71AB-AEC5-4B10-93A795AA8B5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0074E-368A-4A0B-A129-9829057CB1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7677354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931703-EED4-CBF5-D559-7EF2E004A49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5F555E-6F4E-1844-EC8E-B19F0EDE437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E658530-0777-1057-22CC-5169E49C10F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6F33E-3A2F-4204-ACF1-7F261C098C11}" type="datetimeFigureOut">
              <a:rPr lang="en-GB" smtClean="0"/>
              <a:t>01/10/2024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93A8A85-690B-B36C-1652-E851E45F2F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1C1B86-3A2C-E721-D769-416DC576C4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0074E-368A-4A0B-A129-9829057CB1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30161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8FC777-AB65-F7DD-1F95-46AEDD04EA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7523416-17A0-7788-303D-F3C468DF266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7D914FA-85F8-3647-ACB0-C5B87DD24B5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88B700F-FDD0-728E-E8B2-E773F12295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6F33E-3A2F-4204-ACF1-7F261C098C11}" type="datetimeFigureOut">
              <a:rPr lang="en-GB" smtClean="0"/>
              <a:t>01/10/2024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231356C-0885-BA16-848B-4A31831E42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B89777-C494-CD6D-D3B5-35A60728C8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0074E-368A-4A0B-A129-9829057CB1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54000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020091-AA60-A700-1762-3340DE2A64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BD524AA-236C-1628-3A45-DB57E25EF9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E5BAAA-D56A-8738-2599-B4FDB68DDE2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7EE91FB-4CF3-C1D4-A9FC-A578766073C1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B7DB982-A1A6-9553-CC51-8F01CA8F1CD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C2A888-B79F-13F4-DDDE-E3A790D3EA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6F33E-3A2F-4204-ACF1-7F261C098C11}" type="datetimeFigureOut">
              <a:rPr lang="en-GB" smtClean="0"/>
              <a:t>01/10/2024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81A5DAF-5C1B-5480-419A-A9A8BC05EB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B1EFB78-7821-A3B9-7C21-F71508F65F5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0074E-368A-4A0B-A129-9829057CB1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7035811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F9C980A-F4E0-CE58-4CC3-4FB6387C59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893AEA0-BB28-8275-4245-E89BAFADED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6F33E-3A2F-4204-ACF1-7F261C098C11}" type="datetimeFigureOut">
              <a:rPr lang="en-GB" smtClean="0"/>
              <a:t>01/10/2024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F446A4F-C960-294A-AE3F-B94F606445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AE0EAEA7-B5E4-CCB5-0DB9-F131AE2CB2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0074E-368A-4A0B-A129-9829057CB1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42617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3459AFA-4002-FA75-0B22-8829ACF17CF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6F33E-3A2F-4204-ACF1-7F261C098C11}" type="datetimeFigureOut">
              <a:rPr lang="en-GB" smtClean="0"/>
              <a:t>01/10/2024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9344E71-E6C7-0A51-7C66-67AA5F0E1F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4D7D443-AD77-ABE2-6E63-C5E8141664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0074E-368A-4A0B-A129-9829057CB1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37235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3F647-D59E-1DC1-E4D0-6F14E2EE45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CB079D5-39D6-1752-9A74-29A0408E8D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1774C1F-8B79-9F36-507D-535A2BEED3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87B0D4A-DBBD-739E-DC49-6F840BFA8D9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6F33E-3A2F-4204-ACF1-7F261C098C11}" type="datetimeFigureOut">
              <a:rPr lang="en-GB" smtClean="0"/>
              <a:t>01/10/2024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17266A3-201A-EDDC-C788-44DAD36423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34FD864-70E9-1341-FF1E-3ECE570F78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0074E-368A-4A0B-A129-9829057CB1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42479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B510FD-D170-FBFC-CE34-5A79A859B6C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EF4B2EC-F3E7-E4A5-6F45-C52A8680104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6CE07A1A-C373-5E54-24FC-1C6935947B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49D80C-E8A1-887C-2853-F5CCD52154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6F33E-3A2F-4204-ACF1-7F261C098C11}" type="datetimeFigureOut">
              <a:rPr lang="en-GB" smtClean="0"/>
              <a:t>01/10/2024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B15566-BFD6-38F7-51B9-CDE4966E7E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9438AAB-74E9-4797-70CE-5D0BD2F368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0074E-368A-4A0B-A129-9829057CB1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57645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0343C5-1CDC-6854-A820-FA1ADCC6F1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EC4AD2B-F56D-5D61-9F5F-487111EA3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B9B3D33-7B4D-5F9A-D2B3-B03DF31735F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6F33E-3A2F-4204-ACF1-7F261C098C11}" type="datetimeFigureOut">
              <a:rPr lang="en-GB" smtClean="0"/>
              <a:t>01/10/2024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2F07AFD-CC81-6C5D-E8A0-D6902B46BC7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FF1843-E80F-6DB2-9028-F977A8B769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0074E-368A-4A0B-A129-9829057CB1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497096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B665F67-AE40-AAFA-7743-051F05332CF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FD1D004-CD49-93EB-555F-4C0D13D2F3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4FC8AC4-6DA4-7E1B-5DDC-B591D81CBA4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966F33E-3A2F-4204-ACF1-7F261C098C11}" type="datetimeFigureOut">
              <a:rPr lang="en-GB" smtClean="0"/>
              <a:t>01/10/2024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7EC110-7342-D83D-89A0-1C7FD8727EC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862A8AD-5F22-7C8F-80C1-EC03F0959F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0074E-368A-4A0B-A129-9829057CB1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61995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A9249EF-14FF-8E22-F4B8-FD66723E26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D45AB7E-92F6-49A2-F41C-F29709CB8A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D87DD6-EF1B-D71D-7228-51777CF68C2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66F33E-3A2F-4204-ACF1-7F261C098C11}" type="datetimeFigureOut">
              <a:rPr lang="en-GB" smtClean="0"/>
              <a:t>01/10/2024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34AEF8-7DDB-8FBE-F5BE-0E277C8527D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0D64191-3F18-87BF-1471-891AEA9B56C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0074E-368A-4A0B-A129-9829057CB16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16570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hyperlink" Target="https://www.pxfuel.com/en/free-photo-jtbat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jpg"/><Relationship Id="rId5" Type="http://schemas.openxmlformats.org/officeDocument/2006/relationships/hyperlink" Target="http://staciesstemclassroom.blogspot.com/2012/12/teacher-binder-finished.html" TargetMode="Externa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Relationship Id="rId4" Type="http://schemas.openxmlformats.org/officeDocument/2006/relationships/hyperlink" Target="https://lovetoteach87.com/2017/02/18/revision-strategies-that-work-for-me-and-my-pupils/" TargetMode="Externa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0421284-1984-F8B3-B009-9A9AE0414470}"/>
              </a:ext>
            </a:extLst>
          </p:cNvPr>
          <p:cNvSpPr/>
          <p:nvPr/>
        </p:nvSpPr>
        <p:spPr>
          <a:xfrm>
            <a:off x="595618" y="312490"/>
            <a:ext cx="11367083" cy="62330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0" marR="0" indent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 </a:t>
            </a: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 </a:t>
            </a: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algn="just">
              <a:lnSpc>
                <a:spcPct val="119000"/>
              </a:lnSpc>
              <a:spcAft>
                <a:spcPts val="600"/>
              </a:spcAft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 </a:t>
            </a: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</p:txBody>
      </p:sp>
      <p:pic>
        <p:nvPicPr>
          <p:cNvPr id="3" name="Picture 3">
            <a:extLst>
              <a:ext uri="{FF2B5EF4-FFF2-40B4-BE49-F238E27FC236}">
                <a16:creationId xmlns:a16="http://schemas.microsoft.com/office/drawing/2014/main" id="{18964CA3-EE11-3F26-7D6F-E1B556EFF3C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1070" y="950999"/>
            <a:ext cx="2268538" cy="798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23232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FFB4B9F6-FF7A-3700-6994-4DA5CFF7EFE1}"/>
              </a:ext>
            </a:extLst>
          </p:cNvPr>
          <p:cNvSpPr txBox="1"/>
          <p:nvPr/>
        </p:nvSpPr>
        <p:spPr>
          <a:xfrm>
            <a:off x="2541353" y="2306691"/>
            <a:ext cx="7683268" cy="125489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0"/>
              </a:spcAft>
            </a:pPr>
            <a:r>
              <a:rPr lang="en-GB" sz="2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Thornhill Academy Exam Expectations </a:t>
            </a: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58CEAEEF-A15A-AF57-63D0-08CEF6F1DF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32588" y="3680340"/>
            <a:ext cx="4305421" cy="247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323232"/>
                </a:solidFill>
              </a14:hiddenFill>
            </a:ext>
            <a:ext uri="{91240B29-F687-4F45-9708-019B960494DF}">
              <a14:hiddenLine xmlns:a14="http://schemas.microsoft.com/office/drawing/2010/main" w="254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649547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1CCBC21D-FDE4-A9C6-BF8E-128A25F585B6}"/>
              </a:ext>
            </a:extLst>
          </p:cNvPr>
          <p:cNvSpPr/>
          <p:nvPr/>
        </p:nvSpPr>
        <p:spPr>
          <a:xfrm>
            <a:off x="573647" y="329268"/>
            <a:ext cx="10914077" cy="619946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marL="0" marR="0" indent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u="sng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u="sng" kern="1400" dirty="0">
              <a:ln>
                <a:noFill/>
              </a:ln>
              <a:solidFill>
                <a:srgbClr val="FF0000"/>
              </a:solidFill>
              <a:effectLst/>
              <a:latin typeface="Arial Black" panose="020B0A04020102020204" pitchFamily="34" charset="0"/>
            </a:endParaRPr>
          </a:p>
          <a:p>
            <a:pPr marL="0" marR="0" indent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u="sng" kern="1400" dirty="0">
              <a:ln>
                <a:noFill/>
              </a:ln>
              <a:solidFill>
                <a:srgbClr val="FF0000"/>
              </a:solidFill>
              <a:effectLst/>
              <a:latin typeface="Arial Black" panose="020B0A04020102020204" pitchFamily="34" charset="0"/>
            </a:endParaRPr>
          </a:p>
          <a:p>
            <a:pPr algn="just">
              <a:lnSpc>
                <a:spcPct val="119000"/>
              </a:lnSpc>
              <a:spcAft>
                <a:spcPts val="600"/>
              </a:spcAft>
            </a:pPr>
            <a:endParaRPr lang="en-GB" u="sng" kern="1400" dirty="0">
              <a:solidFill>
                <a:srgbClr val="FF0000"/>
              </a:solidFill>
              <a:latin typeface="Arial Black"/>
            </a:endParaRPr>
          </a:p>
          <a:p>
            <a:pPr marL="0" marR="0" indent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800" u="sng" kern="1400" dirty="0">
                <a:ln>
                  <a:noFill/>
                </a:ln>
                <a:solidFill>
                  <a:srgbClr val="FF0000"/>
                </a:solidFill>
                <a:effectLst/>
                <a:latin typeface="Arial Black"/>
              </a:rPr>
              <a:t>Seating Plans</a:t>
            </a:r>
            <a:endParaRPr lang="en-GB" dirty="0">
              <a:latin typeface="Arial Black"/>
            </a:endParaRPr>
          </a:p>
          <a:p>
            <a:pPr marL="0" marR="0" indent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359410" indent="-359410" algn="just">
              <a:lnSpc>
                <a:spcPct val="119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/>
              </a:rPr>
              <a:t>All Students are to check seating plans, to ensure </a:t>
            </a:r>
            <a:r>
              <a:rPr lang="en-GB" kern="1400" dirty="0">
                <a:solidFill>
                  <a:srgbClr val="000000"/>
                </a:solidFill>
                <a:latin typeface="Arial Black"/>
              </a:rPr>
              <a:t>that they are aware</a:t>
            </a: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/>
              </a:rPr>
              <a:t> </a:t>
            </a:r>
            <a:r>
              <a:rPr lang="en-GB" kern="1400" dirty="0">
                <a:solidFill>
                  <a:srgbClr val="000000"/>
                </a:solidFill>
                <a:latin typeface="Arial Black"/>
              </a:rPr>
              <a:t>of which</a:t>
            </a: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/>
              </a:rPr>
              <a:t> room</a:t>
            </a:r>
            <a:r>
              <a:rPr lang="en-GB" kern="1400" dirty="0">
                <a:solidFill>
                  <a:srgbClr val="000000"/>
                </a:solidFill>
                <a:latin typeface="Arial Black"/>
              </a:rPr>
              <a:t> </a:t>
            </a: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/>
              </a:rPr>
              <a:t>sitting exam and take note of </a:t>
            </a:r>
            <a:r>
              <a:rPr lang="en-GB" kern="1400" dirty="0">
                <a:solidFill>
                  <a:srgbClr val="000000"/>
                </a:solidFill>
                <a:latin typeface="Arial Black"/>
              </a:rPr>
              <a:t>their</a:t>
            </a: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/>
              </a:rPr>
              <a:t> seat number.</a:t>
            </a:r>
            <a:r>
              <a:rPr lang="en-GB" kern="1400" dirty="0">
                <a:solidFill>
                  <a:srgbClr val="000000"/>
                </a:solidFill>
                <a:latin typeface="Arial Black"/>
              </a:rPr>
              <a:t> </a:t>
            </a:r>
          </a:p>
          <a:p>
            <a:pPr marL="359410" indent="-359410" algn="just">
              <a:lnSpc>
                <a:spcPct val="119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  <a:cs typeface="Calibri"/>
            </a:endParaRPr>
          </a:p>
          <a:p>
            <a:pPr marL="285750" marR="0" indent="-28575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 All exams are same desk for each series, and seating plans will be displayed on </a:t>
            </a: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algn="just">
              <a:lnSpc>
                <a:spcPct val="119000"/>
              </a:lnSpc>
              <a:spcAft>
                <a:spcPts val="600"/>
              </a:spcAft>
            </a:pPr>
            <a:r>
              <a:rPr lang="en-GB" kern="1400" dirty="0">
                <a:solidFill>
                  <a:srgbClr val="000000"/>
                </a:solidFill>
                <a:latin typeface="Arial Black"/>
              </a:rPr>
              <a:t>    </a:t>
            </a: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/>
              </a:rPr>
              <a:t> the door leading to the Sports Hall, and also in HOY base.</a:t>
            </a:r>
          </a:p>
          <a:p>
            <a:pPr algn="just">
              <a:lnSpc>
                <a:spcPct val="119000"/>
              </a:lnSpc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Arial Black"/>
            </a:endParaRPr>
          </a:p>
          <a:p>
            <a:pPr marL="0" marR="0" indent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                         Sports Hall or Alternative Rooms				</a:t>
            </a: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sp>
        <p:nvSpPr>
          <p:cNvPr id="4" name="Control 1">
            <a:extLst>
              <a:ext uri="{FF2B5EF4-FFF2-40B4-BE49-F238E27FC236}">
                <a16:creationId xmlns:a16="http://schemas.microsoft.com/office/drawing/2014/main" id="{0CF4A3ED-0FFA-04A5-E609-7564844F5B4D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2159948" y="4714642"/>
            <a:ext cx="9101137" cy="1984375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" name="Control 2">
            <a:extLst>
              <a:ext uri="{FF2B5EF4-FFF2-40B4-BE49-F238E27FC236}">
                <a16:creationId xmlns:a16="http://schemas.microsoft.com/office/drawing/2014/main" id="{C848ECF5-5D30-036C-3721-034004C684DF}"/>
              </a:ext>
            </a:extLst>
          </p:cNvPr>
          <p:cNvSpPr>
            <a:spLocks noChangeArrowheads="1" noChangeShapeType="1"/>
          </p:cNvSpPr>
          <p:nvPr/>
        </p:nvSpPr>
        <p:spPr bwMode="auto">
          <a:xfrm>
            <a:off x="2319338" y="5603875"/>
            <a:ext cx="9101137" cy="1984375"/>
          </a:xfrm>
          <a:prstGeom prst="rect">
            <a:avLst/>
          </a:prstGeom>
          <a:noFill/>
          <a:ln>
            <a:noFill/>
          </a:ln>
          <a:effectLst/>
          <a:extLst>
            <a:ext uri="{91240B29-F687-4F45-9708-019B960494DF}">
              <a14:hiddenLine xmlns:a14="http://schemas.microsoft.com/office/drawing/2010/main" w="25400">
                <a:noFill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000000"/>
                  </a:outerShdw>
                </a:effectLst>
              </a14:hiddenEffects>
            </a:ext>
          </a:extLst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85DB273E-EDF7-C59B-E643-277FDF5CE76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1326" y="3264621"/>
            <a:ext cx="8169348" cy="2725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23740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0421284-1984-F8B3-B009-9A9AE0414470}"/>
              </a:ext>
            </a:extLst>
          </p:cNvPr>
          <p:cNvSpPr/>
          <p:nvPr/>
        </p:nvSpPr>
        <p:spPr>
          <a:xfrm>
            <a:off x="486561" y="360727"/>
            <a:ext cx="11367083" cy="62330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pPr marL="285750" marR="0" indent="-28575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 No Mobile Phones/Earbuds/watches etc. are allowed in exams.</a:t>
            </a: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ctr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 </a:t>
            </a: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 </a:t>
            </a: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 </a:t>
            </a: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 </a:t>
            </a: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 </a:t>
            </a: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285750" marR="0" indent="-28575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These must be switched off and either left in bags/coats or placed into the </a:t>
            </a: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    plastic wallets provided on desks. </a:t>
            </a:r>
          </a:p>
          <a:p>
            <a:pPr marL="0" marR="0" indent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 </a:t>
            </a: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285750" marR="0" indent="-28575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These wallets will have your desk number on, and will be collected</a:t>
            </a:r>
            <a:r>
              <a:rPr lang="en-GB" kern="1400" dirty="0">
                <a:solidFill>
                  <a:srgbClr val="000000"/>
                </a:solidFill>
                <a:latin typeface="Calibri" panose="020F0502020204030204" pitchFamily="34" charset="0"/>
              </a:rPr>
              <a:t> </a:t>
            </a: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at the start of </a:t>
            </a:r>
          </a:p>
          <a:p>
            <a:pPr marR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kern="1400" dirty="0">
                <a:solidFill>
                  <a:srgbClr val="000000"/>
                </a:solidFill>
                <a:latin typeface="Arial Black" panose="020B0A04020102020204" pitchFamily="34" charset="0"/>
              </a:rPr>
              <a:t>    </a:t>
            </a: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all exams and returned to you at the end, once exam papers collected.</a:t>
            </a: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99C137D-CF7A-8F08-7A72-C81D46623AF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04466" y="988171"/>
            <a:ext cx="2556112" cy="2489066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621857DF-A3AF-09F3-0959-9B60B0303B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79626" y="3972185"/>
            <a:ext cx="1580952" cy="1152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478406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0421284-1984-F8B3-B009-9A9AE0414470}"/>
              </a:ext>
            </a:extLst>
          </p:cNvPr>
          <p:cNvSpPr/>
          <p:nvPr/>
        </p:nvSpPr>
        <p:spPr>
          <a:xfrm>
            <a:off x="486561" y="360727"/>
            <a:ext cx="11367083" cy="62330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ctr"/>
          <a:lstStyle/>
          <a:p>
            <a:pPr marL="0" marR="0" indent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u="sng" kern="14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marL="0" marR="0" indent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u="sng" kern="1400" dirty="0">
              <a:ln>
                <a:noFill/>
              </a:ln>
              <a:solidFill>
                <a:srgbClr val="FF0000"/>
              </a:solidFill>
              <a:effectLst/>
              <a:latin typeface="Arial Black" panose="020B0A04020102020204" pitchFamily="34" charset="0"/>
            </a:endParaRPr>
          </a:p>
          <a:p>
            <a:pPr marL="0" marR="0" indent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u="sng" kern="1400" dirty="0">
              <a:ln>
                <a:noFill/>
              </a:ln>
              <a:solidFill>
                <a:srgbClr val="FF0000"/>
              </a:solidFill>
              <a:effectLst/>
              <a:latin typeface="Arial Black" panose="020B0A04020102020204" pitchFamily="34" charset="0"/>
            </a:endParaRPr>
          </a:p>
          <a:p>
            <a:pPr marL="0" marR="0" indent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800" u="sng" kern="1400" dirty="0">
                <a:ln>
                  <a:noFill/>
                </a:ln>
                <a:solidFill>
                  <a:srgbClr val="FF0000"/>
                </a:solidFill>
                <a:effectLst/>
                <a:latin typeface="Arial Black" panose="020B0A04020102020204" pitchFamily="34" charset="0"/>
              </a:rPr>
              <a:t>Start Times</a:t>
            </a: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Arial Black" panose="020B0A04020102020204" pitchFamily="34" charset="0"/>
            </a:endParaRPr>
          </a:p>
          <a:p>
            <a:pPr marL="285750" marR="0" indent="-28575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All students are to register in the Thumbprint restaurant at 8:40 am for AM exams.</a:t>
            </a: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285750" marR="0" indent="-28575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For exams starting during lesson 3 to go straight to relevant room</a:t>
            </a:r>
            <a:r>
              <a:rPr lang="en-GB" kern="1400" dirty="0">
                <a:solidFill>
                  <a:srgbClr val="000000"/>
                </a:solidFill>
                <a:latin typeface="Arial Black" panose="020B0A04020102020204" pitchFamily="34" charset="0"/>
              </a:rPr>
              <a:t>. For lesson</a:t>
            </a: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4 or 5 you are to meet in the Thumbprint Restaurant promptly after lunch.</a:t>
            </a:r>
          </a:p>
          <a:p>
            <a:pPr marL="285750" marR="0" indent="-28575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800" u="sng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Remember to use the toilet before registration or at start of lunch. You should not require the toilet, during an exam unless you have a toilet pass.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u="sng" kern="1400" dirty="0">
                <a:ln>
                  <a:noFill/>
                </a:ln>
                <a:solidFill>
                  <a:srgbClr val="FF0000"/>
                </a:solidFill>
                <a:effectLst/>
                <a:latin typeface="Arial Black"/>
              </a:rPr>
              <a:t>Coates and Bags</a:t>
            </a:r>
            <a:endParaRPr lang="en-GB" kern="1400" dirty="0">
              <a:ln>
                <a:noFill/>
              </a:ln>
              <a:solidFill>
                <a:srgbClr val="000000"/>
              </a:solidFill>
              <a:effectLst/>
              <a:latin typeface="Arial Black"/>
            </a:endParaRPr>
          </a:p>
          <a:p>
            <a:pPr marL="359410" marR="0" indent="-35941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400" kern="1400" dirty="0">
                <a:ln>
                  <a:noFill/>
                </a:ln>
                <a:solidFill>
                  <a:srgbClr val="000000"/>
                </a:solidFill>
                <a:effectLst/>
                <a:latin typeface="Symbol" panose="05050102010706020507" pitchFamily="18" charset="2"/>
              </a:rPr>
              <a:t>·</a:t>
            </a:r>
            <a:r>
              <a:rPr lang="en-GB" sz="105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     </a:t>
            </a: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No Outdoor Coats or Bags are allowed and must be left outside of Sports Hall. </a:t>
            </a:r>
          </a:p>
          <a:p>
            <a:pPr marL="285750" marR="0" indent="-28575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In alternative rooms they must be placed either at the front </a:t>
            </a:r>
          </a:p>
          <a:p>
            <a:pPr marR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   or back of the room.</a:t>
            </a:r>
            <a:endParaRPr lang="en-GB" sz="105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05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algn="just">
              <a:lnSpc>
                <a:spcPct val="119000"/>
              </a:lnSpc>
              <a:spcAft>
                <a:spcPts val="600"/>
              </a:spcAft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 </a:t>
            </a: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6C592AD6-74B9-0AE5-594C-26EDD1477ED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938632" y="1138920"/>
            <a:ext cx="1602517" cy="1602517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ADDDE3D-AB27-9DAB-DB69-E87A1D110C3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548269" y="5517557"/>
            <a:ext cx="1085714" cy="1076190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D141743-41D5-DCB3-8EC9-7D4402CE0A6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499605" y="5465973"/>
            <a:ext cx="1123810" cy="1133333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BFF525EE-FF05-AC96-CEF4-EF8B092922B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656348" y="5517557"/>
            <a:ext cx="1076190" cy="1076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816065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0421284-1984-F8B3-B009-9A9AE0414470}"/>
              </a:ext>
            </a:extLst>
          </p:cNvPr>
          <p:cNvSpPr/>
          <p:nvPr/>
        </p:nvSpPr>
        <p:spPr>
          <a:xfrm>
            <a:off x="412458" y="312490"/>
            <a:ext cx="11367083" cy="62330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t"/>
          <a:lstStyle/>
          <a:p>
            <a:pPr algn="just">
              <a:lnSpc>
                <a:spcPct val="119000"/>
              </a:lnSpc>
              <a:spcAft>
                <a:spcPts val="600"/>
              </a:spcAft>
            </a:pPr>
            <a:endParaRPr lang="en-GB" u="sng" kern="1400" dirty="0">
              <a:solidFill>
                <a:srgbClr val="FF0000"/>
              </a:solidFill>
              <a:latin typeface="Arial Black"/>
            </a:endParaRPr>
          </a:p>
          <a:p>
            <a:pPr marL="0" marR="0" indent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800" u="sng" kern="1400" dirty="0">
                <a:ln>
                  <a:noFill/>
                </a:ln>
                <a:solidFill>
                  <a:srgbClr val="FF0000"/>
                </a:solidFill>
                <a:effectLst/>
                <a:latin typeface="Arial Black"/>
              </a:rPr>
              <a:t>Start of Exam</a:t>
            </a: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Arial Black"/>
            </a:endParaRPr>
          </a:p>
          <a:p>
            <a:pPr marL="359410" indent="-359410" algn="just">
              <a:lnSpc>
                <a:spcPct val="119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You must entre exam room quietly and in an orderly manner. </a:t>
            </a: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359410" marR="0" indent="-35941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Once you are seated, you must listen carefully to all instructions.</a:t>
            </a: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359410" marR="0" indent="-35941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kern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marL="0" marR="0" indent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285750" marR="0" indent="-28575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You must check you have the correct exam papers, if you are unsure put your </a:t>
            </a: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   hand up and ask teacher/invigilator to check.</a:t>
            </a: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algn="just">
              <a:lnSpc>
                <a:spcPct val="119000"/>
              </a:lnSpc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0D17D0A6-25DD-3BB3-E40D-E291DFBCA89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46875" y="2011797"/>
            <a:ext cx="3190476" cy="212381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18713E0A-7301-6EB2-EC78-84E910CD856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76761" y="4995142"/>
            <a:ext cx="1752381" cy="1314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5376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0421284-1984-F8B3-B009-9A9AE0414470}"/>
              </a:ext>
            </a:extLst>
          </p:cNvPr>
          <p:cNvSpPr/>
          <p:nvPr/>
        </p:nvSpPr>
        <p:spPr>
          <a:xfrm>
            <a:off x="486561" y="360727"/>
            <a:ext cx="11367083" cy="62330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/>
          <a:lstStyle/>
          <a:p>
            <a:pPr marL="359994" marR="0" indent="-359994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Arial Black" panose="020B0A04020102020204" pitchFamily="34" charset="0"/>
            </a:endParaRPr>
          </a:p>
          <a:p>
            <a:pPr marL="359994" marR="0" indent="-359994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You should come to all exams prepared and with a Black Pen.</a:t>
            </a:r>
          </a:p>
          <a:p>
            <a:pPr marR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Arial Black" panose="020B0A04020102020204" pitchFamily="34" charset="0"/>
            </a:endParaRPr>
          </a:p>
          <a:p>
            <a:pPr marL="359994" marR="0" indent="-359994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There will be a basic stationery pack and calculator on your desk for exams, if you prefer to bring your own it must be in clear/see through case.</a:t>
            </a: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  <a:p>
            <a:pPr marL="359994" marR="0" indent="-359994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285750" marR="0" indent="-28575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Only water should be brought into an exam room, this should be in a clear bottle with   labels removed.</a:t>
            </a:r>
          </a:p>
          <a:p>
            <a:pPr marL="285750" marR="0" indent="-28575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Arial Black" panose="020B0A04020102020204" pitchFamily="34" charset="0"/>
            </a:endParaRPr>
          </a:p>
          <a:p>
            <a:pPr marR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Arial Black" panose="020B0A04020102020204" pitchFamily="34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359994" marR="0" indent="-359994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Do not open your exam paper until instructed to do so.</a:t>
            </a: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 </a:t>
            </a: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algn="just">
              <a:lnSpc>
                <a:spcPct val="119000"/>
              </a:lnSpc>
              <a:spcAft>
                <a:spcPts val="600"/>
              </a:spcAft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 </a:t>
            </a: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796B93F-F890-14B0-6F62-2AA953177E6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329414" y="548786"/>
            <a:ext cx="1303392" cy="97754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A151B3E-E8D0-A5EB-1EB8-1C3878742E6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48995" y="4889241"/>
            <a:ext cx="1091164" cy="160803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070D81E-E6FF-71D1-6905-D91184BD2D50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5"/>
              </a:ext>
            </a:extLst>
          </a:blip>
          <a:stretch>
            <a:fillRect/>
          </a:stretch>
        </p:blipFill>
        <p:spPr>
          <a:xfrm>
            <a:off x="9475285" y="2017552"/>
            <a:ext cx="1424026" cy="1068020"/>
          </a:xfrm>
          <a:prstGeom prst="rect">
            <a:avLst/>
          </a:prstGeom>
        </p:spPr>
      </p:pic>
      <p:pic>
        <p:nvPicPr>
          <p:cNvPr id="6" name="Picture 5" descr="A clear bottle with a blue cap&#10;&#10;Description automatically generated with medium confidence">
            <a:extLst>
              <a:ext uri="{FF2B5EF4-FFF2-40B4-BE49-F238E27FC236}">
                <a16:creationId xmlns:a16="http://schemas.microsoft.com/office/drawing/2014/main" id="{C3980D5B-C6DF-4878-97DB-4B4AA6014451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7"/>
              </a:ext>
            </a:extLst>
          </a:blip>
          <a:stretch>
            <a:fillRect/>
          </a:stretch>
        </p:blipFill>
        <p:spPr>
          <a:xfrm>
            <a:off x="9748995" y="3490104"/>
            <a:ext cx="1030367" cy="12522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48004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0421284-1984-F8B3-B009-9A9AE0414470}"/>
              </a:ext>
            </a:extLst>
          </p:cNvPr>
          <p:cNvSpPr/>
          <p:nvPr/>
        </p:nvSpPr>
        <p:spPr>
          <a:xfrm>
            <a:off x="486561" y="360727"/>
            <a:ext cx="11367083" cy="62330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t"/>
          <a:lstStyle/>
          <a:p>
            <a:pPr marL="359410" indent="-359410">
              <a:lnSpc>
                <a:spcPct val="119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kern="1400" dirty="0">
              <a:solidFill>
                <a:srgbClr val="000000"/>
              </a:solidFill>
              <a:latin typeface="Arial Black"/>
            </a:endParaRPr>
          </a:p>
          <a:p>
            <a:pPr marL="359410" indent="-359410">
              <a:lnSpc>
                <a:spcPct val="119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/>
              </a:rPr>
              <a:t>You will be reminded of the duration of the exam and start/finish times will be wrote onto the white board.</a:t>
            </a:r>
            <a:r>
              <a:rPr lang="en-GB" kern="1400" dirty="0">
                <a:solidFill>
                  <a:srgbClr val="000000"/>
                </a:solidFill>
                <a:latin typeface="Arial Black"/>
              </a:rPr>
              <a:t> </a:t>
            </a:r>
            <a:endParaRPr lang="en-GB"/>
          </a:p>
          <a:p>
            <a:pPr marL="359410" marR="0" indent="-35941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just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 </a:t>
            </a: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 </a:t>
            </a: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359410" marR="0" indent="-35941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/>
              </a:rPr>
              <a:t>When your are instructed to open papers and the exam starts you must not turn around or try to attract attention from other students. </a:t>
            </a:r>
            <a:r>
              <a:rPr lang="en-GB" kern="1400" dirty="0">
                <a:solidFill>
                  <a:srgbClr val="000000"/>
                </a:solidFill>
                <a:latin typeface="Arial Black"/>
              </a:rPr>
              <a:t>You</a:t>
            </a: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/>
              </a:rPr>
              <a:t> are to complete paper in silence.</a:t>
            </a:r>
          </a:p>
          <a:p>
            <a:pPr marR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algn="just">
              <a:lnSpc>
                <a:spcPct val="119000"/>
              </a:lnSpc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4A1782-9C03-AF4A-348E-275CC6568BE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67770" y="1452612"/>
            <a:ext cx="2695664" cy="1792549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879C27AD-40DD-FC82-B78D-A8EC8EEBED3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75320" y="4463903"/>
            <a:ext cx="1676235" cy="20332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60625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0421284-1984-F8B3-B009-9A9AE0414470}"/>
              </a:ext>
            </a:extLst>
          </p:cNvPr>
          <p:cNvSpPr/>
          <p:nvPr/>
        </p:nvSpPr>
        <p:spPr>
          <a:xfrm>
            <a:off x="486561" y="360727"/>
            <a:ext cx="11367083" cy="62330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lIns="91440" tIns="45720" rIns="91440" bIns="45720" rtlCol="0" anchor="t"/>
          <a:lstStyle/>
          <a:p>
            <a:pPr>
              <a:lnSpc>
                <a:spcPct val="119000"/>
              </a:lnSpc>
              <a:spcAft>
                <a:spcPts val="600"/>
              </a:spcAft>
            </a:pPr>
            <a:endParaRPr lang="en-GB" kern="1400" dirty="0">
              <a:solidFill>
                <a:srgbClr val="000000"/>
              </a:solidFill>
              <a:latin typeface="Arial Black" panose="020B0A04020102020204" pitchFamily="34" charset="0"/>
            </a:endParaRPr>
          </a:p>
          <a:p>
            <a:pPr>
              <a:lnSpc>
                <a:spcPct val="119000"/>
              </a:lnSpc>
              <a:spcAft>
                <a:spcPts val="600"/>
              </a:spcAft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/>
              </a:rPr>
              <a:t> </a:t>
            </a:r>
            <a:r>
              <a:rPr lang="en-GB" sz="1800" u="sng" kern="1400" dirty="0">
                <a:ln>
                  <a:noFill/>
                </a:ln>
                <a:solidFill>
                  <a:srgbClr val="FF0000"/>
                </a:solidFill>
                <a:effectLst/>
                <a:latin typeface="Arial Black"/>
              </a:rPr>
              <a:t>End of Exam</a:t>
            </a:r>
            <a:endParaRPr lang="en-GB" kern="1400" dirty="0">
              <a:solidFill>
                <a:srgbClr val="000000"/>
              </a:solidFill>
              <a:latin typeface="Arial Black"/>
            </a:endParaRPr>
          </a:p>
          <a:p>
            <a:pPr marL="285750" indent="-285750">
              <a:lnSpc>
                <a:spcPct val="119000"/>
              </a:lnSpc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/>
              </a:rPr>
              <a:t>At the end of the exam, you will be asked to remain silent while papers are</a:t>
            </a:r>
            <a:r>
              <a:rPr lang="en-GB" kern="1400" dirty="0">
                <a:solidFill>
                  <a:srgbClr val="000000"/>
                </a:solidFill>
                <a:latin typeface="Arial Black"/>
              </a:rPr>
              <a:t> </a:t>
            </a: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    collected in.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kern="1400" dirty="0">
              <a:solidFill>
                <a:srgbClr val="000000"/>
              </a:solidFill>
              <a:latin typeface="Arial Black" panose="020B0A04020102020204" pitchFamily="34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kern="1400" dirty="0">
              <a:solidFill>
                <a:srgbClr val="000000"/>
              </a:solidFill>
              <a:latin typeface="Arial Black" panose="020B0A04020102020204" pitchFamily="34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kern="1400" dirty="0">
              <a:solidFill>
                <a:srgbClr val="000000"/>
              </a:solidFill>
              <a:latin typeface="Arial Black" panose="020B0A04020102020204" pitchFamily="34" charset="0"/>
            </a:endParaRPr>
          </a:p>
          <a:p>
            <a:pPr marL="359410" marR="0" indent="-35941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You will then be given your electronic devices back. Take these out, but </a:t>
            </a:r>
            <a:r>
              <a:rPr lang="en-GB" sz="1800" u="sng" kern="140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</a:rPr>
              <a:t>DO NOT </a:t>
            </a: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highlight>
                  <a:srgbClr val="FFFF00"/>
                </a:highlight>
                <a:latin typeface="Arial Black" panose="020B0A04020102020204" pitchFamily="34" charset="0"/>
              </a:rPr>
              <a:t>switch on </a:t>
            </a: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and leave the plastic wallet</a:t>
            </a:r>
          </a:p>
          <a:p>
            <a:pPr marR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kern="1400" dirty="0">
                <a:solidFill>
                  <a:srgbClr val="000000"/>
                </a:solidFill>
                <a:latin typeface="Arial Black" panose="020B0A04020102020204" pitchFamily="34" charset="0"/>
              </a:rPr>
              <a:t>    </a:t>
            </a: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 on your desk. 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kern="1400" dirty="0">
              <a:solidFill>
                <a:srgbClr val="000000"/>
              </a:solidFill>
              <a:latin typeface="Arial Black" panose="020B0A04020102020204" pitchFamily="34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Arial Black" panose="020B0A04020102020204" pitchFamily="34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kern="1400" dirty="0">
              <a:solidFill>
                <a:srgbClr val="000000"/>
              </a:solidFill>
              <a:latin typeface="Arial Black" panose="020B0A04020102020204" pitchFamily="34" charset="0"/>
            </a:endParaRPr>
          </a:p>
          <a:p>
            <a:pPr marL="359410" marR="0" indent="-35941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You will then be dismissed row by row, please remember to collect your belongings. </a:t>
            </a: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  <a:cs typeface="Calibri" panose="020F0502020204030204" pitchFamily="34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E02581-7176-E7B1-A070-C49A31D1133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96487" y="1582799"/>
            <a:ext cx="1742857" cy="142857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92AD6DC-FF0F-9339-D891-24BE687CAA3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36681" y="3520058"/>
            <a:ext cx="809910" cy="161982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0580EC9-1551-BD0F-D9E8-626E6D67D68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30127" y="3692008"/>
            <a:ext cx="1586355" cy="1157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4435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D0421284-1984-F8B3-B009-9A9AE0414470}"/>
              </a:ext>
            </a:extLst>
          </p:cNvPr>
          <p:cNvSpPr/>
          <p:nvPr/>
        </p:nvSpPr>
        <p:spPr>
          <a:xfrm>
            <a:off x="486561" y="360727"/>
            <a:ext cx="11367083" cy="623302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t"/>
          <a:lstStyle/>
          <a:p>
            <a:pPr marL="359994" marR="0" indent="-359994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Arial Black" panose="020B0A04020102020204" pitchFamily="34" charset="0"/>
            </a:endParaRPr>
          </a:p>
          <a:p>
            <a:pPr marL="359994" marR="0" indent="-359994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Arial Black" panose="020B0A04020102020204" pitchFamily="34" charset="0"/>
              </a:rPr>
              <a:t>Remember to revise thoroughly and do your very best.</a:t>
            </a:r>
          </a:p>
          <a:p>
            <a:pPr marL="359994" marR="0" indent="-359994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Char char="•"/>
            </a:pPr>
            <a:endParaRPr lang="en-GB" kern="1400" dirty="0">
              <a:solidFill>
                <a:srgbClr val="000000"/>
              </a:solidFill>
              <a:latin typeface="Arial Black" panose="020B0A04020102020204" pitchFamily="34" charset="0"/>
            </a:endParaRPr>
          </a:p>
          <a:p>
            <a:pPr marR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sz="1800" kern="1400" dirty="0">
                <a:ln>
                  <a:noFill/>
                </a:ln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 </a:t>
            </a:r>
          </a:p>
          <a:p>
            <a:pPr marL="0" marR="0" indent="0" algn="l">
              <a:lnSpc>
                <a:spcPct val="119000"/>
              </a:lnSpc>
              <a:spcBef>
                <a:spcPts val="0"/>
              </a:spcBef>
              <a:spcAft>
                <a:spcPts val="600"/>
              </a:spcAft>
            </a:pPr>
            <a:endParaRPr lang="en-GB" sz="1800" kern="1400" dirty="0">
              <a:ln>
                <a:noFill/>
              </a:ln>
              <a:solidFill>
                <a:srgbClr val="000000"/>
              </a:solidFill>
              <a:effectLst/>
              <a:latin typeface="Calibri" panose="020F0502020204030204" pitchFamily="34" charset="0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1059CC-28BD-4FAF-DF6A-26BD52CD57E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86733" y="2542636"/>
            <a:ext cx="3310417" cy="2475079"/>
          </a:xfrm>
          <a:prstGeom prst="rect">
            <a:avLst/>
          </a:prstGeom>
        </p:spPr>
      </p:pic>
      <p:pic>
        <p:nvPicPr>
          <p:cNvPr id="5" name="Picture 4" descr="A white paper with writing on it&#10;&#10;Description automatically generated with medium confidence">
            <a:extLst>
              <a:ext uri="{FF2B5EF4-FFF2-40B4-BE49-F238E27FC236}">
                <a16:creationId xmlns:a16="http://schemas.microsoft.com/office/drawing/2014/main" id="{F37154D7-D1AC-4857-ACE5-D14CB9DB748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6326154" y="2556588"/>
            <a:ext cx="5035444" cy="2458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5494759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79E4FEB-7558-442C-BCE3-8B7A55EC59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6488" y="1054359"/>
            <a:ext cx="10780241" cy="4739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93485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BB10EBC032FB745AA7F8E41EA4435E8" ma:contentTypeVersion="14" ma:contentTypeDescription="Create a new document." ma:contentTypeScope="" ma:versionID="13c58f1a37d658ee95d72984dd0b9234">
  <xsd:schema xmlns:xsd="http://www.w3.org/2001/XMLSchema" xmlns:xs="http://www.w3.org/2001/XMLSchema" xmlns:p="http://schemas.microsoft.com/office/2006/metadata/properties" xmlns:ns3="b49bfe0a-0859-43b0-b533-d47df8ea4dfe" xmlns:ns4="172a6b54-af7d-4329-92ef-a8ad3e92c1e8" targetNamespace="http://schemas.microsoft.com/office/2006/metadata/properties" ma:root="true" ma:fieldsID="3a85bf22340dd6f59e6784a3a5749c37" ns3:_="" ns4:_="">
    <xsd:import namespace="b49bfe0a-0859-43b0-b533-d47df8ea4dfe"/>
    <xsd:import namespace="172a6b54-af7d-4329-92ef-a8ad3e92c1e8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AutoKeyPoints" minOccurs="0"/>
                <xsd:element ref="ns3:MediaServiceKeyPoints" minOccurs="0"/>
                <xsd:element ref="ns3:MediaServiceDateTaken" minOccurs="0"/>
                <xsd:element ref="ns4:SharedWithUsers" minOccurs="0"/>
                <xsd:element ref="ns4:SharedWithDetails" minOccurs="0"/>
                <xsd:element ref="ns4:SharingHintHash" minOccurs="0"/>
                <xsd:element ref="ns3:MediaServiceLocation" minOccurs="0"/>
                <xsd:element ref="ns3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49bfe0a-0859-43b0-b533-d47df8ea4df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MediaLengthInSeconds" ma:index="21" nillable="true" ma:displayName="MediaLengthInSeconds" ma:hidden="true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72a6b54-af7d-4329-92ef-a8ad3e92c1e8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SharingHintHash" ma:index="19" nillable="true" ma:displayName="Sharing Hint Hash" ma:hidden="true" ma:internalName="SharingHintHash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F5712F32-C3A2-41C4-85BF-E9830B384190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49bfe0a-0859-43b0-b533-d47df8ea4dfe"/>
    <ds:schemaRef ds:uri="172a6b54-af7d-4329-92ef-a8ad3e92c1e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4B9D79F9-D62F-4A85-83C0-FE00B914C71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246BE57A-9570-439C-92C7-D74697142254}">
  <ds:schemaRefs>
    <ds:schemaRef ds:uri="172a6b54-af7d-4329-92ef-a8ad3e92c1e8"/>
    <ds:schemaRef ds:uri="http://purl.org/dc/terms/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http://schemas.openxmlformats.org/package/2006/metadata/core-properties"/>
    <ds:schemaRef ds:uri="b49bfe0a-0859-43b0-b533-d47df8ea4dfe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86</TotalTime>
  <Words>548</Words>
  <Application>Microsoft Office PowerPoint</Application>
  <PresentationFormat>Widescreen</PresentationFormat>
  <Paragraphs>116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6" baseType="lpstr">
      <vt:lpstr>Arial</vt:lpstr>
      <vt:lpstr>Arial Black</vt:lpstr>
      <vt:lpstr>Calibri</vt:lpstr>
      <vt:lpstr>Calibri Light</vt:lpstr>
      <vt:lpstr>Symbol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S Ward</dc:creator>
  <cp:lastModifiedBy>Mrs S Ward</cp:lastModifiedBy>
  <cp:revision>27</cp:revision>
  <dcterms:created xsi:type="dcterms:W3CDTF">2022-11-20T17:13:28Z</dcterms:created>
  <dcterms:modified xsi:type="dcterms:W3CDTF">2024-10-01T09:51:58Z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0x0101007BB10EBC032FB745AA7F8E41EA4435E8</vt:lpwstr>
  </property>
</Properties>
</file>